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7"/>
  </p:notesMasterIdLst>
  <p:handoutMasterIdLst>
    <p:handoutMasterId r:id="rId28"/>
  </p:handoutMasterIdLst>
  <p:sldIdLst>
    <p:sldId id="1220" r:id="rId2"/>
    <p:sldId id="1212" r:id="rId3"/>
    <p:sldId id="1205" r:id="rId4"/>
    <p:sldId id="1199" r:id="rId5"/>
    <p:sldId id="1208" r:id="rId6"/>
    <p:sldId id="1211" r:id="rId7"/>
    <p:sldId id="1221" r:id="rId8"/>
    <p:sldId id="1200" r:id="rId9"/>
    <p:sldId id="1210" r:id="rId10"/>
    <p:sldId id="1201" r:id="rId11"/>
    <p:sldId id="1197" r:id="rId12"/>
    <p:sldId id="1224" r:id="rId13"/>
    <p:sldId id="1207" r:id="rId14"/>
    <p:sldId id="1209" r:id="rId15"/>
    <p:sldId id="1226" r:id="rId16"/>
    <p:sldId id="1213" r:id="rId17"/>
    <p:sldId id="1214" r:id="rId18"/>
    <p:sldId id="1215" r:id="rId19"/>
    <p:sldId id="1216" r:id="rId20"/>
    <p:sldId id="1217" r:id="rId21"/>
    <p:sldId id="1218" r:id="rId22"/>
    <p:sldId id="1219" r:id="rId23"/>
    <p:sldId id="1222" r:id="rId24"/>
    <p:sldId id="1223" r:id="rId25"/>
    <p:sldId id="1225" r:id="rId26"/>
  </p:sldIdLst>
  <p:sldSz cx="12192000" cy="6858000"/>
  <p:notesSz cx="9929813" cy="679767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3059"/>
    <a:srgbClr val="DDDDDD"/>
    <a:srgbClr val="C0C0C0"/>
    <a:srgbClr val="DFD513"/>
    <a:srgbClr val="CC6600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9" autoAdjust="0"/>
    <p:restoredTop sz="82164" autoAdjust="0"/>
  </p:normalViewPr>
  <p:slideViewPr>
    <p:cSldViewPr>
      <p:cViewPr varScale="1">
        <p:scale>
          <a:sx n="94" d="100"/>
          <a:sy n="94" d="100"/>
        </p:scale>
        <p:origin x="100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4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976" y="96"/>
      </p:cViewPr>
      <p:guideLst>
        <p:guide orient="horz" pos="2141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4001" cy="339884"/>
          </a:xfrm>
          <a:prstGeom prst="rect">
            <a:avLst/>
          </a:prstGeom>
        </p:spPr>
        <p:txBody>
          <a:bodyPr vert="horz" lIns="91615" tIns="45808" rIns="91615" bIns="45808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623503" y="7"/>
            <a:ext cx="4304001" cy="339884"/>
          </a:xfrm>
          <a:prstGeom prst="rect">
            <a:avLst/>
          </a:prstGeom>
        </p:spPr>
        <p:txBody>
          <a:bodyPr vert="horz" lIns="91615" tIns="45808" rIns="91615" bIns="45808" rtlCol="0"/>
          <a:lstStyle>
            <a:lvl1pPr algn="r">
              <a:defRPr sz="1200"/>
            </a:lvl1pPr>
          </a:lstStyle>
          <a:p>
            <a:pPr>
              <a:defRPr/>
            </a:pPr>
            <a:fld id="{4785F242-24A1-4F4D-88CC-D14F806EBBA6}" type="datetimeFigureOut">
              <a:rPr lang="zh-TW" altLang="en-US"/>
              <a:pPr>
                <a:defRPr/>
              </a:pPr>
              <a:t>2019/3/21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6456706"/>
            <a:ext cx="4304001" cy="339884"/>
          </a:xfrm>
          <a:prstGeom prst="rect">
            <a:avLst/>
          </a:prstGeom>
        </p:spPr>
        <p:txBody>
          <a:bodyPr vert="horz" lIns="91615" tIns="45808" rIns="91615" bIns="45808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623503" y="6456706"/>
            <a:ext cx="4304001" cy="339884"/>
          </a:xfrm>
          <a:prstGeom prst="rect">
            <a:avLst/>
          </a:prstGeom>
        </p:spPr>
        <p:txBody>
          <a:bodyPr vert="horz" lIns="91615" tIns="45808" rIns="91615" bIns="45808" rtlCol="0" anchor="b"/>
          <a:lstStyle>
            <a:lvl1pPr algn="r">
              <a:defRPr sz="1200"/>
            </a:lvl1pPr>
          </a:lstStyle>
          <a:p>
            <a:pPr>
              <a:defRPr/>
            </a:pPr>
            <a:fld id="{4C4904C9-3E3F-49FB-8FCE-18A48282D34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085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4001" cy="339884"/>
          </a:xfrm>
          <a:prstGeom prst="rect">
            <a:avLst/>
          </a:prstGeom>
        </p:spPr>
        <p:txBody>
          <a:bodyPr vert="horz" lIns="91610" tIns="45804" rIns="91610" bIns="4580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3503" y="7"/>
            <a:ext cx="4304001" cy="339884"/>
          </a:xfrm>
          <a:prstGeom prst="rect">
            <a:avLst/>
          </a:prstGeom>
        </p:spPr>
        <p:txBody>
          <a:bodyPr vert="horz" lIns="91610" tIns="45804" rIns="91610" bIns="4580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0BEC28A-28DD-48D1-8455-A72418DFD369}" type="datetimeFigureOut">
              <a:rPr lang="zh-TW" altLang="en-US"/>
              <a:pPr>
                <a:defRPr/>
              </a:pPr>
              <a:t>2019/3/21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11175"/>
            <a:ext cx="4529137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10" tIns="45804" rIns="91610" bIns="4580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533" y="3229450"/>
            <a:ext cx="7944778" cy="3058953"/>
          </a:xfrm>
          <a:prstGeom prst="rect">
            <a:avLst/>
          </a:prstGeom>
        </p:spPr>
        <p:txBody>
          <a:bodyPr vert="horz" lIns="91610" tIns="45804" rIns="91610" bIns="4580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6456706"/>
            <a:ext cx="4304001" cy="339884"/>
          </a:xfrm>
          <a:prstGeom prst="rect">
            <a:avLst/>
          </a:prstGeom>
        </p:spPr>
        <p:txBody>
          <a:bodyPr vert="horz" lIns="91610" tIns="45804" rIns="91610" bIns="4580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3503" y="6456706"/>
            <a:ext cx="4304001" cy="339884"/>
          </a:xfrm>
          <a:prstGeom prst="rect">
            <a:avLst/>
          </a:prstGeom>
        </p:spPr>
        <p:txBody>
          <a:bodyPr vert="horz" lIns="91610" tIns="45804" rIns="91610" bIns="4580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B5EFBDB-032D-43FD-B762-F4099B6A73D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040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Specific resolution k</a:t>
            </a:r>
          </a:p>
          <a:p>
            <a:r>
              <a:rPr lang="en-US" altLang="zh-TW" dirty="0" err="1" smtClean="0"/>
              <a:t>Eletron</a:t>
            </a:r>
            <a:r>
              <a:rPr lang="en-US" altLang="zh-TW" dirty="0" smtClean="0"/>
              <a:t> microscope</a:t>
            </a:r>
          </a:p>
          <a:p>
            <a:r>
              <a:rPr lang="en-US" altLang="zh-TW" dirty="0" smtClean="0"/>
              <a:t>High </a:t>
            </a:r>
            <a:r>
              <a:rPr lang="en-US" altLang="zh-TW" dirty="0" err="1" smtClean="0"/>
              <a:t>reso</a:t>
            </a:r>
            <a:r>
              <a:rPr lang="en-US" altLang="zh-TW" dirty="0" smtClean="0"/>
              <a:t> are destroy first</a:t>
            </a:r>
          </a:p>
          <a:p>
            <a:r>
              <a:rPr lang="zh-TW" altLang="en-US" dirty="0" smtClean="0"/>
              <a:t>單張 多張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1742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Higher resolution, exposure less</a:t>
            </a:r>
          </a:p>
          <a:p>
            <a:r>
              <a:rPr lang="en-US" altLang="zh-TW" dirty="0" smtClean="0"/>
              <a:t>High resolution give early frame more weight!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Hydrated ice 2d image</a:t>
            </a:r>
          </a:p>
          <a:p>
            <a:r>
              <a:rPr lang="en-US" altLang="zh-TW" dirty="0" smtClean="0"/>
              <a:t>Crystal</a:t>
            </a:r>
            <a:r>
              <a:rPr lang="en-US" altLang="zh-TW" baseline="0" dirty="0" smtClean="0"/>
              <a:t> specimen in ice direct measure</a:t>
            </a:r>
          </a:p>
          <a:p>
            <a:r>
              <a:rPr lang="zh-TW" altLang="en-US" baseline="0" dirty="0" smtClean="0"/>
              <a:t>過氧化氫酶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957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VP6</a:t>
            </a:r>
          </a:p>
          <a:p>
            <a:r>
              <a:rPr lang="en-US" altLang="zh-TW" dirty="0" smtClean="0"/>
              <a:t>Few particles can</a:t>
            </a:r>
            <a:r>
              <a:rPr lang="en-US" altLang="zh-TW" baseline="0" dirty="0" smtClean="0"/>
              <a:t> obtain 3A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067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0.28 Solvent contrast</a:t>
            </a:r>
          </a:p>
          <a:p>
            <a:r>
              <a:rPr lang="en-US" altLang="zh-TW" dirty="0" smtClean="0"/>
              <a:t>PSSNR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452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從</a:t>
            </a:r>
            <a:r>
              <a:rPr lang="en-US" altLang="zh-TW" dirty="0" smtClean="0"/>
              <a:t>b</a:t>
            </a:r>
            <a:r>
              <a:rPr lang="en-US" altLang="zh-TW" baseline="0" dirty="0" smtClean="0"/>
              <a:t> factor</a:t>
            </a:r>
            <a:r>
              <a:rPr lang="zh-TW" altLang="en-US" baseline="0" dirty="0" smtClean="0"/>
              <a:t>來看訊號</a:t>
            </a:r>
            <a:r>
              <a:rPr lang="en-US" altLang="zh-TW" baseline="0" dirty="0" smtClean="0"/>
              <a:t>damage another view</a:t>
            </a:r>
            <a:endParaRPr lang="en-US" altLang="zh-TW" dirty="0" smtClean="0"/>
          </a:p>
          <a:p>
            <a:r>
              <a:rPr lang="en-US" altLang="zh-TW" dirty="0" smtClean="0"/>
              <a:t>10-20 enough</a:t>
            </a:r>
            <a:r>
              <a:rPr lang="en-US" altLang="zh-TW" baseline="0" dirty="0" smtClean="0"/>
              <a:t> signal</a:t>
            </a:r>
          </a:p>
          <a:p>
            <a:r>
              <a:rPr lang="en-US" altLang="zh-TW" baseline="0" dirty="0" smtClean="0"/>
              <a:t>40 frame -&gt; 80 reconstructions</a:t>
            </a:r>
          </a:p>
          <a:p>
            <a:r>
              <a:rPr lang="en-US" altLang="zh-TW" baseline="0" dirty="0" smtClean="0"/>
              <a:t>B factor quantify residue motion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833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err="1" smtClean="0"/>
              <a:t>Cf</a:t>
            </a:r>
            <a:r>
              <a:rPr lang="en-US" altLang="zh-TW" baseline="0" dirty="0" smtClean="0"/>
              <a:t> frequency independent component</a:t>
            </a:r>
            <a:endParaRPr lang="zh-TW" altLang="en-US" dirty="0" smtClean="0"/>
          </a:p>
          <a:p>
            <a:r>
              <a:rPr lang="en-US" altLang="zh-TW" dirty="0" smtClean="0"/>
              <a:t>Bf fall-off of high frequency component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779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Model both radiation damage and residual</a:t>
            </a:r>
            <a:r>
              <a:rPr lang="en-US" altLang="zh-TW" baseline="0" dirty="0" smtClean="0"/>
              <a:t> motion that is not corrected for</a:t>
            </a:r>
          </a:p>
          <a:p>
            <a:r>
              <a:rPr lang="en-US" altLang="zh-TW" baseline="0" dirty="0" err="1" smtClean="0"/>
              <a:t>Dk</a:t>
            </a:r>
            <a:r>
              <a:rPr lang="en-US" altLang="zh-TW" baseline="0" dirty="0" smtClean="0"/>
              <a:t> equals to </a:t>
            </a:r>
            <a:r>
              <a:rPr lang="en-US" altLang="zh-TW" baseline="0" dirty="0" err="1" smtClean="0"/>
              <a:t>eb</a:t>
            </a:r>
            <a:r>
              <a:rPr lang="en-US" altLang="zh-TW" baseline="0" dirty="0" smtClean="0"/>
              <a:t> average </a:t>
            </a:r>
            <a:r>
              <a:rPr lang="en-US" altLang="zh-TW" baseline="0" dirty="0" err="1" smtClean="0"/>
              <a:t>fscavrage</a:t>
            </a:r>
            <a:r>
              <a:rPr lang="en-US" altLang="zh-TW" baseline="0" dirty="0" smtClean="0"/>
              <a:t> initial?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687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2"/>
                <a:r>
                  <a:rPr lang="en-US" altLang="zh-TW" dirty="0" smtClean="0"/>
                  <a:t>Inner product with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𝐵</m:t>
                    </m:r>
                    <m:r>
                      <m:rPr>
                        <m:nor/>
                      </m:rPr>
                      <a:rPr lang="zh-TW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TW" dirty="0" smtClean="0"/>
                  <a:t> and particles (</a:t>
                </a:r>
                <a:r>
                  <a:rPr lang="en-US" altLang="zh-TW" dirty="0" err="1" smtClean="0"/>
                  <a:t>mrcs</a:t>
                </a:r>
                <a:r>
                  <a:rPr lang="en-US" altLang="zh-TW" dirty="0" smtClean="0"/>
                  <a:t> with each </a:t>
                </a:r>
                <a:r>
                  <a:rPr lang="en-US" altLang="zh-TW" dirty="0" err="1" smtClean="0"/>
                  <a:t>eigen</a:t>
                </a:r>
                <a:r>
                  <a:rPr lang="en-US" altLang="zh-TW" dirty="0" smtClean="0"/>
                  <a:t> images weighted </a:t>
                </a:r>
                <a:r>
                  <a:rPr lang="en-US" altLang="zh-TW" dirty="0" err="1" smtClean="0"/>
                  <a:t>eigen</a:t>
                </a:r>
                <a:r>
                  <a:rPr lang="en-US" altLang="zh-TW" dirty="0" smtClean="0"/>
                  <a:t> value?)</a:t>
                </a:r>
              </a:p>
              <a:p>
                <a:pPr lvl="2"/>
                <a:r>
                  <a:rPr lang="en-US" altLang="zh-TW" dirty="0" smtClean="0"/>
                  <a:t>Take L2 norm of all particles in step 2 </a:t>
                </a:r>
              </a:p>
              <a:p>
                <a:pPr marL="914400" marR="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 smtClean="0"/>
                  <a:t>Frequency, size? Individual basis? (convolve use direct variance?)</a:t>
                </a:r>
              </a:p>
              <a:p>
                <a:pPr lvl="2"/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2"/>
                <a:r>
                  <a:rPr lang="en-US" altLang="zh-TW" dirty="0" smtClean="0"/>
                  <a:t>Inner product with </a:t>
                </a:r>
                <a:r>
                  <a:rPr lang="en-US" altLang="zh-TW" i="0">
                    <a:latin typeface="Cambria Math" panose="02040503050406030204" pitchFamily="18" charset="0"/>
                  </a:rPr>
                  <a:t>𝐵</a:t>
                </a:r>
                <a:r>
                  <a:rPr lang="zh-TW" altLang="en-US" i="0">
                    <a:latin typeface="Cambria Math" panose="02040503050406030204" pitchFamily="18" charset="0"/>
                  </a:rPr>
                  <a:t>"</a:t>
                </a:r>
                <a:r>
                  <a:rPr lang="zh-TW" altLang="en-US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⊗</a:t>
                </a:r>
                <a:r>
                  <a:rPr lang="en-US" altLang="zh-TW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" </a:t>
                </a:r>
                <a:r>
                  <a:rPr lang="en-US" altLang="zh-TW" i="0">
                    <a:latin typeface="Cambria Math" panose="02040503050406030204" pitchFamily="18" charset="0"/>
                  </a:rPr>
                  <a:t>𝐴</a:t>
                </a:r>
                <a:r>
                  <a:rPr lang="en-US" altLang="zh-TW" dirty="0" smtClean="0"/>
                  <a:t> and particles (</a:t>
                </a:r>
                <a:r>
                  <a:rPr lang="en-US" altLang="zh-TW" dirty="0" err="1" smtClean="0"/>
                  <a:t>mrcs</a:t>
                </a:r>
                <a:r>
                  <a:rPr lang="en-US" altLang="zh-TW" dirty="0" smtClean="0"/>
                  <a:t> with each </a:t>
                </a:r>
                <a:r>
                  <a:rPr lang="en-US" altLang="zh-TW" dirty="0" err="1" smtClean="0"/>
                  <a:t>eigen</a:t>
                </a:r>
                <a:r>
                  <a:rPr lang="en-US" altLang="zh-TW" dirty="0" smtClean="0"/>
                  <a:t> images weighted </a:t>
                </a:r>
                <a:r>
                  <a:rPr lang="en-US" altLang="zh-TW" dirty="0" err="1" smtClean="0"/>
                  <a:t>eigen</a:t>
                </a:r>
                <a:r>
                  <a:rPr lang="en-US" altLang="zh-TW" dirty="0" smtClean="0"/>
                  <a:t> value?)</a:t>
                </a:r>
              </a:p>
              <a:p>
                <a:pPr lvl="2"/>
                <a:r>
                  <a:rPr lang="en-US" altLang="zh-TW" dirty="0" smtClean="0"/>
                  <a:t>Take L2 norm of all particles in step 2 </a:t>
                </a: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9102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3757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06500" y="3648080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5" name="矩形 4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矩形 5"/>
          <p:cNvSpPr/>
          <p:nvPr/>
        </p:nvSpPr>
        <p:spPr>
          <a:xfrm>
            <a:off x="1206500" y="3648080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角星形 5"/>
          <p:cNvSpPr/>
          <p:nvPr userDrawn="1"/>
        </p:nvSpPr>
        <p:spPr>
          <a:xfrm>
            <a:off x="9256184" y="6400800"/>
            <a:ext cx="304800" cy="228600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>
              <a:solidFill>
                <a:srgbClr val="FFC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86584" y="6072188"/>
            <a:ext cx="9038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標題 1"/>
          <p:cNvSpPr txBox="1">
            <a:spLocks/>
          </p:cNvSpPr>
          <p:nvPr userDrawn="1"/>
        </p:nvSpPr>
        <p:spPr>
          <a:xfrm rot="19594117">
            <a:off x="3295654" y="3041650"/>
            <a:ext cx="4703233" cy="1009650"/>
          </a:xfrm>
          <a:prstGeom prst="rect">
            <a:avLst/>
          </a:prstGeom>
        </p:spPr>
        <p:txBody>
          <a:bodyPr anchor="b"/>
          <a:lstStyle/>
          <a:p>
            <a:pPr algn="ctr" fontAlgn="auto">
              <a:spcAft>
                <a:spcPts val="0"/>
              </a:spcAft>
              <a:defRPr/>
            </a:pPr>
            <a:r>
              <a:rPr kumimoji="0" lang="en-US" altLang="zh-TW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超世紀波卡體一空陰" pitchFamily="2" charset="-120"/>
                <a:ea typeface="超世紀波卡體一空陰" pitchFamily="2" charset="-120"/>
                <a:cs typeface="Arial Unicode MS" pitchFamily="34" charset="-120"/>
              </a:rPr>
              <a:t>ST☆R</a:t>
            </a:r>
            <a:endParaRPr kumimoji="0" lang="zh-TW" alt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超世紀波卡體一空陰" pitchFamily="2" charset="-120"/>
              <a:ea typeface="超世紀波卡體一空陰" pitchFamily="2" charset="-120"/>
              <a:cs typeface="Arial Unicode MS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534404" y="6356355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DF85D4-5936-4E22-81D2-6B3800489B1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線接點 3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5" name="等腰三角形 4"/>
          <p:cNvSpPr>
            <a:spLocks noChangeAspect="1"/>
          </p:cNvSpPr>
          <p:nvPr/>
        </p:nvSpPr>
        <p:spPr>
          <a:xfrm rot="5400000">
            <a:off x="590550" y="6447369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直線接點 5"/>
          <p:cNvSpPr>
            <a:spLocks noChangeShapeType="1"/>
          </p:cNvSpPr>
          <p:nvPr/>
        </p:nvSpPr>
        <p:spPr bwMode="auto">
          <a:xfrm rot="5400000">
            <a:off x="5816074" y="3201988"/>
            <a:ext cx="585152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534404" y="6356355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865033" y="6356355"/>
            <a:ext cx="467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848C84-D8CC-4DB7-BF23-609816B95A9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5"/>
          <p:cNvSpPr txBox="1">
            <a:spLocks/>
          </p:cNvSpPr>
          <p:nvPr userDrawn="1"/>
        </p:nvSpPr>
        <p:spPr>
          <a:xfrm>
            <a:off x="8572504" y="6357938"/>
            <a:ext cx="2402417" cy="366712"/>
          </a:xfrm>
          <a:prstGeom prst="rect">
            <a:avLst/>
          </a:prstGeom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>
              <a:solidFill>
                <a:srgbClr val="E85E68"/>
              </a:solidFill>
              <a:latin typeface="Brush Script MT" pitchFamily="66" charset="0"/>
              <a:ea typeface="STXingkai" pitchFamily="2" charset="-122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 sz="22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811E32-B9A0-4C06-A644-818AE0A5CA0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19200" y="2819405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5" name="矩形 4"/>
          <p:cNvSpPr/>
          <p:nvPr/>
        </p:nvSpPr>
        <p:spPr>
          <a:xfrm>
            <a:off x="1219200" y="2819405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534400" y="6354763"/>
            <a:ext cx="3048000" cy="3667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865033" y="6354763"/>
            <a:ext cx="4633384" cy="3667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26637" y="6354763"/>
            <a:ext cx="2027767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2454C-91E5-41D3-888B-2251DD37D6C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86584" y="6072188"/>
            <a:ext cx="9038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24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87B14-C52E-4E08-A147-B2E23833E68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197604" y="1295400"/>
            <a:ext cx="5389033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9A37A2-BB58-463E-A085-C282F415BF0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>
            <a:lvl1pPr>
              <a:defRPr baseline="0">
                <a:solidFill>
                  <a:schemeClr val="accent4">
                    <a:lumMod val="50000"/>
                  </a:schemeClr>
                </a:solidFill>
                <a:latin typeface="Berlin Sans FB Demi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590550" y="6447369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4" name="日期版面配置區 7"/>
          <p:cNvSpPr txBox="1">
            <a:spLocks/>
          </p:cNvSpPr>
          <p:nvPr userDrawn="1"/>
        </p:nvSpPr>
        <p:spPr>
          <a:xfrm>
            <a:off x="7122585" y="6361118"/>
            <a:ext cx="2116667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>
              <a:solidFill>
                <a:srgbClr val="7030A0"/>
              </a:solidFill>
              <a:latin typeface="+mn-lt"/>
              <a:ea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86584" y="6072188"/>
            <a:ext cx="9038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標題 1"/>
          <p:cNvSpPr txBox="1">
            <a:spLocks/>
          </p:cNvSpPr>
          <p:nvPr userDrawn="1"/>
        </p:nvSpPr>
        <p:spPr>
          <a:xfrm rot="19594117">
            <a:off x="3295654" y="3041650"/>
            <a:ext cx="4703233" cy="1009650"/>
          </a:xfrm>
          <a:prstGeom prst="rect">
            <a:avLst/>
          </a:prstGeom>
        </p:spPr>
        <p:txBody>
          <a:bodyPr anchor="b"/>
          <a:lstStyle/>
          <a:p>
            <a:pPr algn="ctr" fontAlgn="auto">
              <a:spcAft>
                <a:spcPts val="0"/>
              </a:spcAft>
              <a:defRPr/>
            </a:pPr>
            <a:r>
              <a:rPr kumimoji="0" lang="en-US" altLang="zh-TW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超世紀波卡體一空陰" pitchFamily="2" charset="-120"/>
                <a:ea typeface="超世紀波卡體一空陰" pitchFamily="2" charset="-120"/>
                <a:cs typeface="Arial Unicode MS" pitchFamily="34" charset="-120"/>
              </a:rPr>
              <a:t>ST☆R</a:t>
            </a:r>
            <a:endParaRPr kumimoji="0" lang="zh-TW" alt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超世紀波卡體一空陰" pitchFamily="2" charset="-120"/>
              <a:ea typeface="超世紀波卡體一空陰" pitchFamily="2" charset="-120"/>
              <a:cs typeface="Arial Unicode MS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8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8534404" y="6356355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49390-859A-4B82-9667-58B58EBCB52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線接點 1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590550" y="6447369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0613F-01AD-4AF4-B065-14E6D69794D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6" name="直線接點 5"/>
          <p:cNvSpPr>
            <a:spLocks noChangeShapeType="1"/>
          </p:cNvSpPr>
          <p:nvPr/>
        </p:nvSpPr>
        <p:spPr bwMode="auto">
          <a:xfrm rot="5400000">
            <a:off x="5220232" y="3324226"/>
            <a:ext cx="603567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 dirty="0"/>
          </a:p>
        </p:txBody>
      </p:sp>
      <p:sp>
        <p:nvSpPr>
          <p:cNvPr id="7" name="等腰三角形 6"/>
          <p:cNvSpPr>
            <a:spLocks noChangeAspect="1"/>
          </p:cNvSpPr>
          <p:nvPr/>
        </p:nvSpPr>
        <p:spPr>
          <a:xfrm rot="5400000">
            <a:off x="590550" y="6447369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8432800" y="1219203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534404" y="6356355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865033" y="6356355"/>
            <a:ext cx="467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237C51-4FA3-4035-A6CE-93E2866455C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550" y="6447369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609604" y="500063"/>
            <a:ext cx="243417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534404" y="6356355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865033" y="6356355"/>
            <a:ext cx="467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AECBC-0C91-4DAE-A7B9-EA8220A4C66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  <a:endParaRPr lang="en-US" dirty="0" smtClean="0"/>
          </a:p>
        </p:txBody>
      </p:sp>
      <p:sp>
        <p:nvSpPr>
          <p:cNvPr id="5123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 smtClean="0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817033" y="6356355"/>
            <a:ext cx="2641600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CFD981B-B004-4CD9-BDE4-045E4C2478B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28" name="直線接點 27"/>
          <p:cNvSpPr>
            <a:spLocks noChangeShapeType="1"/>
          </p:cNvSpPr>
          <p:nvPr userDrawn="1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29" name="直線接點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590550" y="6447369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10466689" y="3095626"/>
            <a:ext cx="461665" cy="9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/>
          <a:p>
            <a:pPr>
              <a:defRPr/>
            </a:pPr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78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epubs.siam.org/doi/10.1137/18M1169394" TargetMode="External"/><Relationship Id="rId3" Type="http://schemas.openxmlformats.org/officeDocument/2006/relationships/hyperlink" Target="https://www.sciencedirect.com/science/article/pii/S1047847709003189" TargetMode="External"/><Relationship Id="rId7" Type="http://schemas.openxmlformats.org/officeDocument/2006/relationships/hyperlink" Target="https://www.sciencedirect.com/science/article/pii/S104784771630082X" TargetMode="External"/><Relationship Id="rId2" Type="http://schemas.openxmlformats.org/officeDocument/2006/relationships/hyperlink" Target="https://www.sciencedirect.com/science/article/pii/S00222836030102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ournals.iucr.org/m/issues/2019/01/00/fq5003/index.html" TargetMode="External"/><Relationship Id="rId11" Type="http://schemas.openxmlformats.org/officeDocument/2006/relationships/hyperlink" Target="https://cdn.fbsbx.com/v/t59.2708-21/54527221_382615252563315_6184741275468562432_n.pdf/RPC_2.pdf?_nc_cat=101&amp;_nc_ht=cdn.fbsbx.com&amp;oh=b6c960fe9352d3bef95cc7153ee6e386&amp;oe=5C95F3FC&amp;dl=1&amp;fbclid=IwAR3HU7kVXnVuublY79I-uW1GH6AA6YKNbKLl7xV_Ej_l0R_kyE394SemyDc" TargetMode="External"/><Relationship Id="rId5" Type="http://schemas.openxmlformats.org/officeDocument/2006/relationships/hyperlink" Target="https://elifesciences.org/articles/03665" TargetMode="External"/><Relationship Id="rId10" Type="http://schemas.openxmlformats.org/officeDocument/2006/relationships/hyperlink" Target="https://github.com/ZhenyuTan/Noise2Noise-Cryo-EM-image-denoising" TargetMode="External"/><Relationship Id="rId4" Type="http://schemas.openxmlformats.org/officeDocument/2006/relationships/hyperlink" Target="https://elifesciences.org/articles/06980" TargetMode="External"/><Relationship Id="rId9" Type="http://schemas.openxmlformats.org/officeDocument/2006/relationships/hyperlink" Target="https://www.biorxiv.org/content/10.1101/338558v1.abstrac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57226" y="4149080"/>
            <a:ext cx="9144000" cy="583704"/>
          </a:xfrm>
        </p:spPr>
        <p:txBody>
          <a:bodyPr/>
          <a:lstStyle/>
          <a:p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</a:rPr>
              <a:t>Contrast loss and radiation damage of </a:t>
            </a:r>
            <a:r>
              <a:rPr lang="en-US" altLang="zh-TW" sz="2800" b="1" dirty="0" err="1">
                <a:solidFill>
                  <a:schemeClr val="accent1">
                    <a:lumMod val="50000"/>
                  </a:schemeClr>
                </a:solidFill>
              </a:rPr>
              <a:t>cryoEM</a:t>
            </a:r>
            <a:r>
              <a:rPr lang="en-US" altLang="zh-TW" sz="2800" b="1" dirty="0">
                <a:solidFill>
                  <a:schemeClr val="accent1">
                    <a:lumMod val="50000"/>
                  </a:schemeClr>
                </a:solidFill>
              </a:rPr>
              <a:t> images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sz="15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Szu</a:t>
            </a:r>
            <a:r>
              <a:rPr lang="en-US" altLang="zh-TW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-Chi Chung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zh-TW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Institute of Statistical Science, Academia </a:t>
            </a:r>
            <a:r>
              <a:rPr lang="en-US" altLang="zh-TW" sz="15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Sinica</a:t>
            </a:r>
            <a:r>
              <a:rPr lang="en-US" altLang="zh-TW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endParaRPr lang="zh-TW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28506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Bayesian </a:t>
            </a:r>
            <a:r>
              <a:rPr lang="en-US" altLang="zh-TW" dirty="0"/>
              <a:t>Polishing – B factor weighting from </a:t>
            </a:r>
            <a:r>
              <a:rPr lang="en-US" altLang="zh-TW" dirty="0" smtClean="0"/>
              <a:t>data</a:t>
            </a:r>
            <a:r>
              <a:rPr lang="zh-TW" altLang="en-US" dirty="0" smtClean="0"/>
              <a:t> </a:t>
            </a:r>
            <a:r>
              <a:rPr lang="en-US" altLang="zh-TW" dirty="0" smtClean="0"/>
              <a:t>[5]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6494512" cy="4937760"/>
              </a:xfrm>
            </p:spPr>
            <p:txBody>
              <a:bodyPr/>
              <a:lstStyle/>
              <a:p>
                <a:r>
                  <a:rPr lang="en-US" altLang="zh-TW" dirty="0" smtClean="0"/>
                  <a:t>Define Fourier-cylinder correlation (FCC)</a:t>
                </a:r>
              </a:p>
              <a:p>
                <a:pPr lvl="1"/>
                <a:r>
                  <a:rPr lang="en-US" altLang="zh-TW" dirty="0" smtClean="0"/>
                  <a:t>Frame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 smtClean="0"/>
                  <a:t>, particle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 smtClean="0"/>
                  <a:t>, micrograph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dirty="0" smtClean="0"/>
                  <a:t>, particle shift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zh-TW" dirty="0" smtClean="0"/>
              </a:p>
              <a:p>
                <a:pPr marL="59372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𝐹𝐶𝐶</m:t>
                      </m:r>
                      <m:d>
                        <m:d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/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𝑅𝑒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TW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18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)|</m:t>
                                      </m:r>
                                    </m:e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TW" sz="18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altLang="zh-TW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)|</m:t>
                                      </m:r>
                                    </m:e>
                                    <m:sup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zh-TW" sz="1800" dirty="0" smtClean="0"/>
              </a:p>
              <a:p>
                <a:pPr lvl="1"/>
                <a:r>
                  <a:rPr lang="en-US" altLang="zh-TW" sz="2000" dirty="0" smtClean="0"/>
                  <a:t>Fit FCC using 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</m:sSubSup>
                  </m:oMath>
                </a14:m>
                <a:r>
                  <a:rPr lang="en-US" altLang="zh-TW" sz="1800" dirty="0" smtClean="0"/>
                  <a:t>  is the amount of signal of reference in each frequency</a:t>
                </a:r>
              </a:p>
              <a:p>
                <a:pPr marL="27463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𝐹𝐶𝐶</m:t>
                              </m:r>
                              <m:d>
                                <m:d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</m:sSubSup>
                              <m:sSup>
                                <m:sSup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000" dirty="0" smtClean="0"/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 smtClean="0"/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 smtClean="0"/>
              </a:p>
              <a:p>
                <a:pPr lvl="1"/>
                <a:endParaRPr lang="en-US" altLang="zh-TW" dirty="0"/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6494512" cy="4937760"/>
              </a:xfrm>
              <a:blipFill>
                <a:blip r:embed="rId3"/>
                <a:stretch>
                  <a:fillRect l="-845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10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112" y="2060848"/>
            <a:ext cx="4855103" cy="348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9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Could per-frame analysis used to estimating B-factor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We are interested in the relative SNR changes between frames</a:t>
                </a:r>
              </a:p>
              <a:p>
                <a:r>
                  <a:rPr lang="en-US" altLang="zh-TW" dirty="0" smtClean="0"/>
                  <a:t>Could we estimated B-factor from frames without 3D reference?</a:t>
                </a:r>
              </a:p>
              <a:p>
                <a:pPr lvl="1"/>
                <a:r>
                  <a:rPr lang="en-US" altLang="zh-TW" dirty="0" smtClean="0"/>
                  <a:t>For each </a:t>
                </a:r>
                <a:r>
                  <a:rPr lang="en-US" altLang="zh-TW" dirty="0" err="1" smtClean="0"/>
                  <a:t>denoised</a:t>
                </a:r>
                <a:r>
                  <a:rPr lang="en-US" altLang="zh-TW" dirty="0" smtClean="0"/>
                  <a:t> frame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200" b="0" i="0" smtClean="0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/>
                          <m:e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𝑅𝑒</m:t>
                            </m:r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2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b="0" i="1" smtClean="0">
                                    <a:latin typeface="Cambria Math" panose="02040503050406030204" pitchFamily="18" charset="0"/>
                                  </a:rPr>
                                  <m:t>𝐵𝑎𝑠𝑖𝑠</m:t>
                                </m:r>
                              </m:e>
                              <m:sub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altLang="zh-TW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2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sz="22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  <m:r>
                                      <a:rPr lang="en-US" altLang="zh-TW" sz="22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TW" sz="2200" i="1">
                                        <a:latin typeface="Cambria Math" panose="02040503050406030204" pitchFamily="18" charset="0"/>
                                      </a:rPr>
                                      <m:t>)|</m:t>
                                    </m:r>
                                  </m:e>
                                  <m:sup>
                                    <m:r>
                                      <a:rPr lang="en-US" altLang="zh-TW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)(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altLang="zh-TW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2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200" b="0" i="1" smtClean="0">
                                            <a:latin typeface="Cambria Math" panose="02040503050406030204" pitchFamily="18" charset="0"/>
                                          </a:rPr>
                                          <m:t>𝐵𝑎𝑠𝑖𝑠</m:t>
                                        </m:r>
                                      </m:e>
                                      <m:sub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22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  <m:r>
                                      <a:rPr lang="en-US" altLang="zh-TW" sz="22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TW" sz="2200" i="1">
                                        <a:latin typeface="Cambria Math" panose="02040503050406030204" pitchFamily="18" charset="0"/>
                                      </a:rPr>
                                      <m:t>)|</m:t>
                                    </m:r>
                                  </m:e>
                                  <m:sup>
                                    <m:r>
                                      <a:rPr lang="en-US" altLang="zh-TW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den>
                    </m:f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Estimated B factor directly from particle images of each </a:t>
                </a:r>
                <a:r>
                  <a:rPr lang="en-US" altLang="zh-TW" dirty="0" err="1" smtClean="0"/>
                  <a:t>denoised</a:t>
                </a:r>
                <a:r>
                  <a:rPr lang="en-US" altLang="zh-TW" dirty="0" smtClean="0"/>
                  <a:t> frame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500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111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Recent Experiments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A2454C-91E5-41D3-888B-2251DD37D6CE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261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CWF_Denosing</a:t>
            </a:r>
            <a:r>
              <a:rPr lang="en-US" altLang="zh-TW" dirty="0" smtClean="0"/>
              <a:t> [6]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4550296" cy="4937760"/>
          </a:xfrm>
        </p:spPr>
        <p:txBody>
          <a:bodyPr/>
          <a:lstStyle/>
          <a:p>
            <a:r>
              <a:rPr lang="en-US" altLang="zh-TW" dirty="0" smtClean="0"/>
              <a:t>80S </a:t>
            </a:r>
            <a:r>
              <a:rPr lang="en-US" altLang="zh-TW" dirty="0" smtClean="0"/>
              <a:t>Ribosome (Down-sample)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Box size: 35x35</a:t>
            </a:r>
          </a:p>
          <a:p>
            <a:pPr lvl="1"/>
            <a:r>
              <a:rPr lang="en-US" altLang="zh-TW" dirty="0" smtClean="0"/>
              <a:t>Number of images: 1000</a:t>
            </a:r>
          </a:p>
          <a:p>
            <a:pPr lvl="1"/>
            <a:r>
              <a:rPr lang="en-US" altLang="zh-TW" dirty="0" smtClean="0"/>
              <a:t>Simulated</a:t>
            </a:r>
          </a:p>
          <a:p>
            <a:r>
              <a:rPr lang="en-US" altLang="zh-TW" dirty="0" smtClean="0"/>
              <a:t>Simulation data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3698771"/>
            <a:ext cx="3038473" cy="302270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914" y="380150"/>
            <a:ext cx="3026661" cy="302270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600" y="361474"/>
            <a:ext cx="3010886" cy="302270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780" y="3666723"/>
            <a:ext cx="3031647" cy="303164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240" y="3666723"/>
            <a:ext cx="3010886" cy="301876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931175" y="10818"/>
            <a:ext cx="2092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+mn-lt"/>
              </a:rPr>
              <a:t>SNR =1</a:t>
            </a:r>
            <a:endParaRPr lang="zh-TW" altLang="en-US" dirty="0">
              <a:latin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31175" y="3328273"/>
            <a:ext cx="2092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+mn-lt"/>
              </a:rPr>
              <a:t>SNR =0.1</a:t>
            </a:r>
            <a:endParaRPr lang="zh-TW" altLang="en-US" dirty="0">
              <a:latin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61172" y="3305130"/>
            <a:ext cx="2092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+mn-lt"/>
              </a:rPr>
              <a:t>Original</a:t>
            </a:r>
            <a:endParaRPr lang="zh-TW" altLang="en-US" dirty="0">
              <a:latin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10948" y="-39795"/>
            <a:ext cx="2092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latin typeface="+mn-lt"/>
              </a:rPr>
              <a:t>Denoised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227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Manifold_Denosising</a:t>
            </a:r>
            <a:r>
              <a:rPr lang="en-US" altLang="zh-TW" dirty="0" smtClean="0"/>
              <a:t> [7]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err="1" smtClean="0"/>
              <a:t>Betagal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784134"/>
            <a:ext cx="4489903" cy="38078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84134"/>
            <a:ext cx="4562094" cy="376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0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Manifold_Denosising</a:t>
            </a:r>
            <a:r>
              <a:rPr lang="en-US" altLang="zh-TW" dirty="0"/>
              <a:t> [7]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70S Ribosome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33" y="1844824"/>
            <a:ext cx="5077767" cy="41343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521" y="1897296"/>
            <a:ext cx="5155630" cy="410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19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1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Add 100 outlier </a:t>
            </a:r>
            <a:r>
              <a:rPr lang="en-US" altLang="zh-TW" dirty="0" smtClean="0"/>
              <a:t>to 70S Ribosome dataset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Outlier </a:t>
            </a:r>
            <a:r>
              <a:rPr lang="en-US" altLang="zh-TW" dirty="0"/>
              <a:t>for 2SDR Reconstruction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16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849557"/>
            <a:ext cx="3519317" cy="282324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872" y="4816499"/>
            <a:ext cx="3516419" cy="69358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772" y="4864746"/>
            <a:ext cx="3506477" cy="6984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090" y="5706685"/>
            <a:ext cx="3506477" cy="70034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872" y="1876481"/>
            <a:ext cx="3480695" cy="277776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390" y="4864532"/>
            <a:ext cx="3422292" cy="671131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7817" y="5692490"/>
            <a:ext cx="3451706" cy="664703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9120336" y="4338373"/>
            <a:ext cx="1473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+mn-lt"/>
              </a:rPr>
              <a:t>Direct Project</a:t>
            </a:r>
            <a:endParaRPr lang="en-US" altLang="zh-TW" dirty="0">
              <a:latin typeface="+mn-lt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2872" y="5701442"/>
            <a:ext cx="3516419" cy="67903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096000" y="1586567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latin typeface="+mn-lt"/>
              </a:rPr>
              <a:t>Denoise</a:t>
            </a:r>
            <a:endParaRPr lang="en-US" altLang="zh-TW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725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 Outlier for 2SDR Reconstruction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Add 100 outlier to </a:t>
            </a:r>
            <a:r>
              <a:rPr lang="en-US" altLang="zh-TW" dirty="0" err="1" smtClean="0"/>
              <a:t>Betagal</a:t>
            </a:r>
            <a:r>
              <a:rPr lang="en-US" altLang="zh-TW" dirty="0" smtClean="0"/>
              <a:t> dataset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17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47" y="4637839"/>
            <a:ext cx="3335110" cy="66150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765" y="5440614"/>
            <a:ext cx="3418819" cy="68188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676" y="1760742"/>
            <a:ext cx="3418819" cy="272852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622" y="1801953"/>
            <a:ext cx="3311047" cy="264610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2676" y="4604866"/>
            <a:ext cx="3393908" cy="67878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837" y="5491545"/>
            <a:ext cx="3359972" cy="64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2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Movie processing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Single frame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2115501"/>
            <a:ext cx="3981682" cy="403588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2210741"/>
            <a:ext cx="4011098" cy="403588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639616" y="174059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+mn-lt"/>
              </a:rPr>
              <a:t>Original</a:t>
            </a:r>
            <a:endParaRPr lang="zh-TW" altLang="en-US" dirty="0">
              <a:latin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80309" y="1765209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+mn-lt"/>
              </a:rPr>
              <a:t>2SDR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3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Movie processing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Contrast enhancement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19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1" y="2123033"/>
            <a:ext cx="4139381" cy="413513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150" y="2146680"/>
            <a:ext cx="4119913" cy="411148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723572" y="1677651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+mn-lt"/>
              </a:rPr>
              <a:t>Original</a:t>
            </a:r>
            <a:endParaRPr lang="zh-TW" altLang="en-US" dirty="0">
              <a:latin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76808" y="1738972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+mn-lt"/>
              </a:rPr>
              <a:t>2SDR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460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Per-frame analysis</a:t>
            </a:r>
          </a:p>
          <a:p>
            <a:pPr lvl="1"/>
            <a:r>
              <a:rPr lang="en-US" altLang="zh-TW" dirty="0" smtClean="0"/>
              <a:t>Motion estimation</a:t>
            </a:r>
          </a:p>
          <a:p>
            <a:pPr lvl="1"/>
            <a:r>
              <a:rPr lang="en-US" altLang="zh-TW" dirty="0" smtClean="0"/>
              <a:t>CTF estimation</a:t>
            </a:r>
          </a:p>
          <a:p>
            <a:pPr lvl="1"/>
            <a:r>
              <a:rPr lang="en-US" altLang="zh-TW" dirty="0" smtClean="0"/>
              <a:t>Relative contrast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</a:t>
            </a:fld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2360447" y="3574952"/>
            <a:ext cx="2534368" cy="2582008"/>
            <a:chOff x="6107338" y="1628800"/>
            <a:chExt cx="2190802" cy="2293976"/>
          </a:xfrm>
        </p:grpSpPr>
        <p:pic>
          <p:nvPicPr>
            <p:cNvPr id="6" name="圖片 5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85972" y="1628800"/>
              <a:ext cx="1512168" cy="1538892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7589" y="1817571"/>
              <a:ext cx="1512168" cy="153889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6655" y="2006342"/>
              <a:ext cx="1512168" cy="1538892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5721" y="2195113"/>
              <a:ext cx="1512168" cy="1538892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7338" y="2383884"/>
              <a:ext cx="1512168" cy="1538892"/>
            </a:xfrm>
            <a:prstGeom prst="rect">
              <a:avLst/>
            </a:prstGeom>
          </p:spPr>
        </p:pic>
      </p:grpSp>
      <p:sp>
        <p:nvSpPr>
          <p:cNvPr id="11" name="向右箭號 10"/>
          <p:cNvSpPr/>
          <p:nvPr/>
        </p:nvSpPr>
        <p:spPr>
          <a:xfrm>
            <a:off x="5641804" y="4459484"/>
            <a:ext cx="93280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7608168" y="3523380"/>
            <a:ext cx="2408744" cy="2592288"/>
            <a:chOff x="6999624" y="3140968"/>
            <a:chExt cx="2408744" cy="2592288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7696" y="3140968"/>
              <a:ext cx="1760672" cy="1803479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03680" y="3353713"/>
              <a:ext cx="1760672" cy="1803479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9664" y="3569737"/>
              <a:ext cx="1760672" cy="1803479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7881" y="3785761"/>
              <a:ext cx="1760672" cy="1803479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9624" y="3929777"/>
              <a:ext cx="1760672" cy="1803479"/>
            </a:xfrm>
            <a:prstGeom prst="rect">
              <a:avLst/>
            </a:prstGeom>
          </p:spPr>
        </p:pic>
      </p:grpSp>
      <p:pic>
        <p:nvPicPr>
          <p:cNvPr id="18" name="圖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1265193"/>
            <a:ext cx="1863312" cy="186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8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Movie processing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Motion corrected averaged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20</a:t>
            </a:fld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375" y="2204864"/>
            <a:ext cx="3510469" cy="3653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2204864"/>
            <a:ext cx="3508931" cy="360598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723572" y="1677651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+mn-lt"/>
              </a:rPr>
              <a:t>Original</a:t>
            </a:r>
            <a:endParaRPr lang="zh-TW" altLang="en-US" dirty="0">
              <a:latin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76808" y="1738972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+mn-lt"/>
              </a:rPr>
              <a:t>2SDR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917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Movie processing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Contrast </a:t>
            </a:r>
            <a:r>
              <a:rPr lang="en-US" altLang="zh-TW" dirty="0" smtClean="0"/>
              <a:t>enhancement for </a:t>
            </a:r>
            <a:r>
              <a:rPr lang="en-US" altLang="zh-TW" dirty="0"/>
              <a:t>m</a:t>
            </a:r>
            <a:r>
              <a:rPr lang="en-US" altLang="zh-TW" dirty="0" smtClean="0"/>
              <a:t>otion </a:t>
            </a:r>
            <a:r>
              <a:rPr lang="en-US" altLang="zh-TW" dirty="0"/>
              <a:t>corrected averaged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21</a:t>
            </a:fld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132" y="2420888"/>
            <a:ext cx="3462761" cy="355145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639" y="2420888"/>
            <a:ext cx="3459987" cy="357865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55640" y="1951859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+mn-lt"/>
              </a:rPr>
              <a:t>Original</a:t>
            </a:r>
            <a:endParaRPr lang="zh-TW" altLang="en-US" dirty="0">
              <a:latin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896200" y="1980332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+mn-lt"/>
              </a:rPr>
              <a:t>2SDR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556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Movie processing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Further contrast </a:t>
            </a:r>
            <a:r>
              <a:rPr lang="en-US" altLang="zh-TW" dirty="0"/>
              <a:t>enhancement on motion corrected averaged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22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1321815" y="2204864"/>
            <a:ext cx="3883335" cy="383588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6500879" y="2208168"/>
            <a:ext cx="3844266" cy="384426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13361" y="1759332"/>
            <a:ext cx="2179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+mn-lt"/>
              </a:rPr>
              <a:t>Warp </a:t>
            </a:r>
            <a:r>
              <a:rPr lang="en-US" altLang="zh-TW" dirty="0" err="1" smtClean="0">
                <a:latin typeface="+mn-lt"/>
              </a:rPr>
              <a:t>Deconvolve</a:t>
            </a:r>
            <a:r>
              <a:rPr lang="en-US" altLang="zh-TW" dirty="0" smtClean="0">
                <a:latin typeface="+mn-lt"/>
              </a:rPr>
              <a:t> [8]</a:t>
            </a:r>
            <a:endParaRPr lang="zh-TW" altLang="en-US" dirty="0">
              <a:latin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80176" y="1786384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+mn-lt"/>
              </a:rPr>
              <a:t>Noise2Noise [9]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087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clustering using </a:t>
            </a:r>
            <a:r>
              <a:rPr lang="en-US" altLang="zh-TW" dirty="0" err="1" smtClean="0"/>
              <a:t>denoised</a:t>
            </a:r>
            <a:r>
              <a:rPr lang="en-US" altLang="zh-TW" dirty="0" smtClean="0"/>
              <a:t> images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08" y="1676077"/>
            <a:ext cx="4909956" cy="25173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988" y="1491411"/>
            <a:ext cx="4909956" cy="25157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80" y="4836834"/>
            <a:ext cx="5020238" cy="207996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59496" y="1306745"/>
            <a:ext cx="3114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n-lt"/>
              </a:rPr>
              <a:t>Using reconstructions for ISAC</a:t>
            </a:r>
            <a:endParaRPr lang="zh-TW" altLang="en-US" dirty="0">
              <a:latin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03587" y="4465942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n-lt"/>
              </a:rPr>
              <a:t>Using </a:t>
            </a:r>
            <a:r>
              <a:rPr lang="en-US" altLang="zh-TW" dirty="0" smtClean="0">
                <a:latin typeface="+mn-lt"/>
              </a:rPr>
              <a:t>original image </a:t>
            </a:r>
            <a:r>
              <a:rPr lang="en-US" altLang="zh-TW" dirty="0">
                <a:latin typeface="+mn-lt"/>
              </a:rPr>
              <a:t>for ISAC</a:t>
            </a:r>
            <a:endParaRPr lang="zh-TW" altLang="en-US" dirty="0">
              <a:latin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455424" y="1121299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n-lt"/>
              </a:rPr>
              <a:t>Using </a:t>
            </a:r>
            <a:r>
              <a:rPr lang="en-US" altLang="zh-TW" dirty="0" smtClean="0">
                <a:latin typeface="+mn-lt"/>
              </a:rPr>
              <a:t>original image to average</a:t>
            </a:r>
            <a:endParaRPr lang="zh-TW" altLang="en-US" dirty="0">
              <a:latin typeface="+mn-lt"/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5725798" y="2574698"/>
            <a:ext cx="93280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0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Moment of Inertia vs Reference free </a:t>
            </a:r>
            <a:r>
              <a:rPr lang="en-US" altLang="zh-TW" dirty="0" err="1" smtClean="0"/>
              <a:t>aignment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err="1" smtClean="0"/>
              <a:t>Betagal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5" y="4206886"/>
            <a:ext cx="5715521" cy="192118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55" y="1912305"/>
            <a:ext cx="5690369" cy="19313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121" y="1556792"/>
            <a:ext cx="5606360" cy="188191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745" y="4071600"/>
            <a:ext cx="5606360" cy="189234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356932" y="1610942"/>
            <a:ext cx="1771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+mn-lt"/>
              </a:rPr>
              <a:t>Original + r-SUP</a:t>
            </a:r>
            <a:endParaRPr lang="zh-TW" altLang="en-US" dirty="0">
              <a:latin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3048" y="3887915"/>
            <a:ext cx="49183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+mn-lt"/>
              </a:rPr>
              <a:t>Moment of Inertia align to same direction + </a:t>
            </a:r>
            <a:r>
              <a:rPr lang="en-US" altLang="zh-TW" dirty="0">
                <a:latin typeface="+mn-lt"/>
              </a:rPr>
              <a:t>r-SUP</a:t>
            </a:r>
            <a:endParaRPr lang="zh-TW" altLang="en-US" dirty="0">
              <a:latin typeface="+mn-lt"/>
            </a:endParaRPr>
          </a:p>
          <a:p>
            <a:endParaRPr lang="zh-TW" altLang="en-US" dirty="0">
              <a:latin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896200" y="1187460"/>
            <a:ext cx="3195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+mn-lt"/>
              </a:rPr>
              <a:t>Ref-free alignment [10] + r-SUP</a:t>
            </a:r>
            <a:endParaRPr lang="zh-TW" altLang="en-US" dirty="0">
              <a:latin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830165" y="3659012"/>
            <a:ext cx="3374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+mn-lt"/>
              </a:rPr>
              <a:t>2SDR Ref-free alignment + r-SUP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41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TW" sz="1600" dirty="0" smtClean="0"/>
              <a:t>Rosenthal, Peter B., and Richard Henderson. "</a:t>
            </a:r>
            <a:r>
              <a:rPr lang="en-US" altLang="zh-TW" sz="1600" dirty="0" smtClean="0">
                <a:hlinkClick r:id="rId2"/>
              </a:rPr>
              <a:t>Optimal determination of particle orientation, absolute hand, and contrast loss in single-particle electron </a:t>
            </a:r>
            <a:r>
              <a:rPr lang="en-US" altLang="zh-TW" sz="1600" dirty="0" err="1" smtClean="0">
                <a:hlinkClick r:id="rId2"/>
              </a:rPr>
              <a:t>cryomicroscopy</a:t>
            </a:r>
            <a:r>
              <a:rPr lang="en-US" altLang="zh-TW" sz="1600" dirty="0" smtClean="0"/>
              <a:t>." </a:t>
            </a:r>
            <a:r>
              <a:rPr lang="en-US" altLang="zh-TW" sz="1600" i="1" dirty="0" smtClean="0"/>
              <a:t>Journal of molecular biology</a:t>
            </a:r>
            <a:r>
              <a:rPr lang="en-US" altLang="zh-TW" sz="1600" dirty="0" smtClean="0"/>
              <a:t> 333.4 (2003): 721-745</a:t>
            </a:r>
          </a:p>
          <a:p>
            <a:pPr marL="0" indent="0">
              <a:buNone/>
            </a:pPr>
            <a:r>
              <a:rPr lang="en-US" altLang="zh-TW" sz="1600" dirty="0" smtClean="0"/>
              <a:t>[2] Baker, Lindsay A., et al. "</a:t>
            </a:r>
            <a:r>
              <a:rPr lang="en-US" altLang="zh-TW" sz="1600" dirty="0" smtClean="0">
                <a:hlinkClick r:id="rId3"/>
              </a:rPr>
              <a:t>The resolution dependence of optimal exposures in liquid nitrogen temperature electron </a:t>
            </a:r>
            <a:r>
              <a:rPr lang="en-US" altLang="zh-TW" sz="1600" dirty="0" err="1" smtClean="0">
                <a:hlinkClick r:id="rId3"/>
              </a:rPr>
              <a:t>cryomicroscopy</a:t>
            </a:r>
            <a:r>
              <a:rPr lang="en-US" altLang="zh-TW" sz="1600" dirty="0" smtClean="0">
                <a:hlinkClick r:id="rId3"/>
              </a:rPr>
              <a:t> of catalase crystals</a:t>
            </a:r>
            <a:r>
              <a:rPr lang="en-US" altLang="zh-TW" sz="1600" dirty="0" smtClean="0"/>
              <a:t>." </a:t>
            </a:r>
            <a:r>
              <a:rPr lang="en-US" altLang="zh-TW" sz="1600" i="1" dirty="0" smtClean="0"/>
              <a:t>Journal of structural biology</a:t>
            </a:r>
            <a:r>
              <a:rPr lang="en-US" altLang="zh-TW" sz="1600" dirty="0" smtClean="0"/>
              <a:t> 169.3 (2010): 431-437.</a:t>
            </a:r>
          </a:p>
          <a:p>
            <a:pPr marL="0" indent="0">
              <a:buNone/>
            </a:pPr>
            <a:r>
              <a:rPr lang="en-US" altLang="zh-TW" sz="1600" dirty="0" smtClean="0"/>
              <a:t>[3] Grant, Timothy, and </a:t>
            </a:r>
            <a:r>
              <a:rPr lang="en-US" altLang="zh-TW" sz="1600" dirty="0" err="1" smtClean="0"/>
              <a:t>Nikolaus</a:t>
            </a:r>
            <a:r>
              <a:rPr lang="en-US" altLang="zh-TW" sz="1600" dirty="0" smtClean="0"/>
              <a:t> </a:t>
            </a:r>
            <a:r>
              <a:rPr lang="en-US" altLang="zh-TW" sz="1600" dirty="0" err="1" smtClean="0"/>
              <a:t>Grigorieff</a:t>
            </a:r>
            <a:r>
              <a:rPr lang="en-US" altLang="zh-TW" sz="1600" dirty="0" smtClean="0"/>
              <a:t>. "</a:t>
            </a:r>
            <a:r>
              <a:rPr lang="en-US" altLang="zh-TW" sz="1600" dirty="0" smtClean="0">
                <a:hlinkClick r:id="rId4"/>
              </a:rPr>
              <a:t>Measuring the optimal exposure for single particle </a:t>
            </a:r>
            <a:r>
              <a:rPr lang="en-US" altLang="zh-TW" sz="1600" dirty="0" err="1" smtClean="0">
                <a:hlinkClick r:id="rId4"/>
              </a:rPr>
              <a:t>cryo</a:t>
            </a:r>
            <a:r>
              <a:rPr lang="en-US" altLang="zh-TW" sz="1600" dirty="0" smtClean="0">
                <a:hlinkClick r:id="rId4"/>
              </a:rPr>
              <a:t>-EM using a 2.6 Å reconstruction of rotavirus VP6</a:t>
            </a:r>
            <a:r>
              <a:rPr lang="en-US" altLang="zh-TW" sz="1600" dirty="0" smtClean="0"/>
              <a:t>." </a:t>
            </a:r>
            <a:r>
              <a:rPr lang="en-US" altLang="zh-TW" sz="1600" i="1" dirty="0" err="1" smtClean="0"/>
              <a:t>Elife</a:t>
            </a:r>
            <a:r>
              <a:rPr lang="en-US" altLang="zh-TW" sz="1600" dirty="0" smtClean="0"/>
              <a:t> 4 (2015): e06980.</a:t>
            </a:r>
          </a:p>
          <a:p>
            <a:pPr marL="0" indent="0">
              <a:buNone/>
            </a:pPr>
            <a:r>
              <a:rPr lang="en-US" altLang="zh-TW" sz="1600" dirty="0" smtClean="0"/>
              <a:t>[4] </a:t>
            </a:r>
            <a:r>
              <a:rPr lang="en-US" altLang="zh-TW" sz="1600" dirty="0" err="1" smtClean="0"/>
              <a:t>Scheres</a:t>
            </a:r>
            <a:r>
              <a:rPr lang="en-US" altLang="zh-TW" sz="1600" dirty="0" smtClean="0"/>
              <a:t>, </a:t>
            </a:r>
            <a:r>
              <a:rPr lang="en-US" altLang="zh-TW" sz="1600" dirty="0" err="1" smtClean="0"/>
              <a:t>Sjors</a:t>
            </a:r>
            <a:r>
              <a:rPr lang="en-US" altLang="zh-TW" sz="1600" dirty="0" smtClean="0"/>
              <a:t> HW. "</a:t>
            </a:r>
            <a:r>
              <a:rPr lang="en-US" altLang="zh-TW" sz="1600" dirty="0" smtClean="0">
                <a:hlinkClick r:id="rId5"/>
              </a:rPr>
              <a:t>Beam-induced motion correction for sub-</a:t>
            </a:r>
            <a:r>
              <a:rPr lang="en-US" altLang="zh-TW" sz="1600" dirty="0" err="1" smtClean="0">
                <a:hlinkClick r:id="rId5"/>
              </a:rPr>
              <a:t>megadalton</a:t>
            </a:r>
            <a:r>
              <a:rPr lang="en-US" altLang="zh-TW" sz="1600" dirty="0" smtClean="0">
                <a:hlinkClick r:id="rId5"/>
              </a:rPr>
              <a:t> </a:t>
            </a:r>
            <a:r>
              <a:rPr lang="en-US" altLang="zh-TW" sz="1600" dirty="0" err="1" smtClean="0">
                <a:hlinkClick r:id="rId5"/>
              </a:rPr>
              <a:t>cryo</a:t>
            </a:r>
            <a:r>
              <a:rPr lang="en-US" altLang="zh-TW" sz="1600" dirty="0" smtClean="0">
                <a:hlinkClick r:id="rId5"/>
              </a:rPr>
              <a:t>-EM particles</a:t>
            </a:r>
            <a:r>
              <a:rPr lang="en-US" altLang="zh-TW" sz="1600" dirty="0" smtClean="0"/>
              <a:t>." </a:t>
            </a:r>
            <a:r>
              <a:rPr lang="en-US" altLang="zh-TW" sz="1600" i="1" dirty="0" err="1" smtClean="0"/>
              <a:t>Elife</a:t>
            </a:r>
            <a:r>
              <a:rPr lang="en-US" altLang="zh-TW" sz="1600" dirty="0" smtClean="0"/>
              <a:t> 3 (2014): e03665.</a:t>
            </a:r>
          </a:p>
          <a:p>
            <a:pPr marL="0" indent="0">
              <a:buNone/>
            </a:pPr>
            <a:r>
              <a:rPr lang="en-US" altLang="zh-TW" sz="1600" dirty="0" smtClean="0"/>
              <a:t>[5] </a:t>
            </a:r>
            <a:r>
              <a:rPr lang="en-US" altLang="zh-TW" sz="1600" dirty="0" err="1" smtClean="0"/>
              <a:t>Zivanov</a:t>
            </a:r>
            <a:r>
              <a:rPr lang="en-US" altLang="zh-TW" sz="1600" dirty="0" smtClean="0"/>
              <a:t>, </a:t>
            </a:r>
            <a:r>
              <a:rPr lang="en-US" altLang="zh-TW" sz="1600" dirty="0" err="1" smtClean="0"/>
              <a:t>Jasenko</a:t>
            </a:r>
            <a:r>
              <a:rPr lang="en-US" altLang="zh-TW" sz="1600" dirty="0" smtClean="0"/>
              <a:t>, </a:t>
            </a:r>
            <a:r>
              <a:rPr lang="en-US" altLang="zh-TW" sz="1600" dirty="0" err="1" smtClean="0"/>
              <a:t>Takanori</a:t>
            </a:r>
            <a:r>
              <a:rPr lang="en-US" altLang="zh-TW" sz="1600" dirty="0" smtClean="0"/>
              <a:t> </a:t>
            </a:r>
            <a:r>
              <a:rPr lang="en-US" altLang="zh-TW" sz="1600" dirty="0" err="1" smtClean="0"/>
              <a:t>Nakane</a:t>
            </a:r>
            <a:r>
              <a:rPr lang="en-US" altLang="zh-TW" sz="1600" dirty="0" smtClean="0"/>
              <a:t>, and </a:t>
            </a:r>
            <a:r>
              <a:rPr lang="en-US" altLang="zh-TW" sz="1600" dirty="0" err="1" smtClean="0"/>
              <a:t>Sjors</a:t>
            </a:r>
            <a:r>
              <a:rPr lang="en-US" altLang="zh-TW" sz="1600" dirty="0" smtClean="0"/>
              <a:t> HW </a:t>
            </a:r>
            <a:r>
              <a:rPr lang="en-US" altLang="zh-TW" sz="1600" dirty="0" err="1" smtClean="0"/>
              <a:t>Scheres</a:t>
            </a:r>
            <a:r>
              <a:rPr lang="en-US" altLang="zh-TW" sz="1600" dirty="0" smtClean="0"/>
              <a:t>. "</a:t>
            </a:r>
            <a:r>
              <a:rPr lang="en-US" altLang="zh-TW" sz="1600" dirty="0" smtClean="0">
                <a:hlinkClick r:id="rId6"/>
              </a:rPr>
              <a:t>A Bayesian approach to beam-induced motion correction in </a:t>
            </a:r>
            <a:r>
              <a:rPr lang="en-US" altLang="zh-TW" sz="1600" dirty="0" err="1" smtClean="0">
                <a:hlinkClick r:id="rId6"/>
              </a:rPr>
              <a:t>cryo</a:t>
            </a:r>
            <a:r>
              <a:rPr lang="en-US" altLang="zh-TW" sz="1600" dirty="0" smtClean="0">
                <a:hlinkClick r:id="rId6"/>
              </a:rPr>
              <a:t>-EM single-particle analysis</a:t>
            </a:r>
            <a:r>
              <a:rPr lang="en-US" altLang="zh-TW" sz="1600" dirty="0" smtClean="0"/>
              <a:t>." </a:t>
            </a:r>
            <a:r>
              <a:rPr lang="en-US" altLang="zh-TW" sz="1600" i="1" dirty="0" err="1" smtClean="0"/>
              <a:t>IUCrJ</a:t>
            </a:r>
            <a:r>
              <a:rPr lang="en-US" altLang="zh-TW" sz="1600" dirty="0" smtClean="0"/>
              <a:t> 6.1 (2019</a:t>
            </a:r>
            <a:r>
              <a:rPr lang="en-US" altLang="zh-TW" sz="1600" dirty="0" smtClean="0"/>
              <a:t>).</a:t>
            </a:r>
          </a:p>
          <a:p>
            <a:pPr marL="0" indent="0">
              <a:buNone/>
            </a:pPr>
            <a:r>
              <a:rPr lang="en-US" altLang="zh-TW" sz="1600" dirty="0" smtClean="0"/>
              <a:t>[6] </a:t>
            </a:r>
            <a:r>
              <a:rPr lang="en-US" altLang="zh-TW" sz="1600" dirty="0" err="1"/>
              <a:t>Bhamre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Tejal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Teng</a:t>
            </a:r>
            <a:r>
              <a:rPr lang="en-US" altLang="zh-TW" sz="1600" dirty="0"/>
              <a:t> Zhang, and Amit Singer. "</a:t>
            </a:r>
            <a:r>
              <a:rPr lang="en-US" altLang="zh-TW" sz="1600" dirty="0">
                <a:hlinkClick r:id="rId7"/>
              </a:rPr>
              <a:t>Denoising and covariance estimation of single particle </a:t>
            </a:r>
            <a:r>
              <a:rPr lang="en-US" altLang="zh-TW" sz="1600" dirty="0" err="1">
                <a:hlinkClick r:id="rId7"/>
              </a:rPr>
              <a:t>cryo</a:t>
            </a:r>
            <a:r>
              <a:rPr lang="en-US" altLang="zh-TW" sz="1600" dirty="0">
                <a:hlinkClick r:id="rId7"/>
              </a:rPr>
              <a:t>-EM images</a:t>
            </a:r>
            <a:r>
              <a:rPr lang="en-US" altLang="zh-TW" sz="1600" dirty="0"/>
              <a:t>." </a:t>
            </a:r>
            <a:r>
              <a:rPr lang="en-US" altLang="zh-TW" sz="1600" i="1" dirty="0"/>
              <a:t>Journal of structural biology</a:t>
            </a:r>
            <a:r>
              <a:rPr lang="en-US" altLang="zh-TW" sz="1600" dirty="0"/>
              <a:t> 195.1 (2016): 72-81</a:t>
            </a:r>
            <a:r>
              <a:rPr lang="en-US" altLang="zh-TW" sz="1600" dirty="0" smtClean="0"/>
              <a:t>.</a:t>
            </a:r>
          </a:p>
          <a:p>
            <a:pPr marL="0" indent="0">
              <a:buNone/>
            </a:pPr>
            <a:r>
              <a:rPr lang="en-US" altLang="zh-TW" sz="1600" dirty="0" smtClean="0"/>
              <a:t>[7] </a:t>
            </a:r>
            <a:r>
              <a:rPr lang="en-US" altLang="zh-TW" sz="1600" dirty="0" err="1"/>
              <a:t>Landa</a:t>
            </a:r>
            <a:r>
              <a:rPr lang="en-US" altLang="zh-TW" sz="1600" dirty="0"/>
              <a:t>, Boris, and </a:t>
            </a:r>
            <a:r>
              <a:rPr lang="en-US" altLang="zh-TW" sz="1600" dirty="0" err="1"/>
              <a:t>Yoel</a:t>
            </a:r>
            <a:r>
              <a:rPr lang="en-US" altLang="zh-TW" sz="1600" dirty="0"/>
              <a:t> </a:t>
            </a:r>
            <a:r>
              <a:rPr lang="en-US" altLang="zh-TW" sz="1600" dirty="0" err="1"/>
              <a:t>Shkolnisky</a:t>
            </a:r>
            <a:r>
              <a:rPr lang="en-US" altLang="zh-TW" sz="1600" dirty="0"/>
              <a:t>. "</a:t>
            </a:r>
            <a:r>
              <a:rPr lang="en-US" altLang="zh-TW" sz="1600" dirty="0">
                <a:hlinkClick r:id="rId8"/>
              </a:rPr>
              <a:t>The Steerable Graph Laplacian and its Application to Filtering Image Datasets</a:t>
            </a:r>
            <a:r>
              <a:rPr lang="en-US" altLang="zh-TW" sz="1600" dirty="0"/>
              <a:t>." </a:t>
            </a:r>
            <a:r>
              <a:rPr lang="en-US" altLang="zh-TW" sz="1600" i="1" dirty="0"/>
              <a:t>SIAM Journal on Imaging Sciences</a:t>
            </a:r>
            <a:r>
              <a:rPr lang="en-US" altLang="zh-TW" sz="1600" dirty="0"/>
              <a:t> 11.4 (2018): 2254-2304</a:t>
            </a:r>
            <a:r>
              <a:rPr lang="en-US" altLang="zh-TW" sz="1600" dirty="0" smtClean="0"/>
              <a:t>.</a:t>
            </a:r>
          </a:p>
          <a:p>
            <a:pPr marL="0" indent="0">
              <a:buNone/>
            </a:pPr>
            <a:r>
              <a:rPr lang="en-US" altLang="zh-TW" sz="1600" dirty="0" smtClean="0"/>
              <a:t>[8] </a:t>
            </a:r>
            <a:r>
              <a:rPr lang="en-US" altLang="zh-TW" sz="1600" dirty="0" err="1"/>
              <a:t>Tegunov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Dimitry</a:t>
            </a:r>
            <a:r>
              <a:rPr lang="en-US" altLang="zh-TW" sz="1600" dirty="0"/>
              <a:t>, and Patrick Cramer. "</a:t>
            </a:r>
            <a:r>
              <a:rPr lang="en-US" altLang="zh-TW" sz="1600" dirty="0">
                <a:hlinkClick r:id="rId9"/>
              </a:rPr>
              <a:t>Real-time </a:t>
            </a:r>
            <a:r>
              <a:rPr lang="en-US" altLang="zh-TW" sz="1600" dirty="0" err="1">
                <a:hlinkClick r:id="rId9"/>
              </a:rPr>
              <a:t>cryo</a:t>
            </a:r>
            <a:r>
              <a:rPr lang="en-US" altLang="zh-TW" sz="1600" dirty="0">
                <a:hlinkClick r:id="rId9"/>
              </a:rPr>
              <a:t>-EM data pre-processing with Warp</a:t>
            </a:r>
            <a:r>
              <a:rPr lang="en-US" altLang="zh-TW" sz="1600" dirty="0"/>
              <a:t>." </a:t>
            </a:r>
            <a:r>
              <a:rPr lang="en-US" altLang="zh-TW" sz="1600" i="1" dirty="0" err="1"/>
              <a:t>BioRxiv</a:t>
            </a:r>
            <a:r>
              <a:rPr lang="en-US" altLang="zh-TW" sz="1600" dirty="0"/>
              <a:t> (2018): 338558</a:t>
            </a:r>
            <a:r>
              <a:rPr lang="en-US" altLang="zh-TW" sz="1600" dirty="0" smtClean="0"/>
              <a:t>.</a:t>
            </a:r>
          </a:p>
          <a:p>
            <a:pPr marL="0" indent="0">
              <a:buNone/>
            </a:pPr>
            <a:r>
              <a:rPr lang="en-US" altLang="zh-TW" sz="1600" dirty="0" smtClean="0"/>
              <a:t>[9] </a:t>
            </a:r>
            <a:r>
              <a:rPr lang="en-US" altLang="zh-TW" sz="1600" dirty="0">
                <a:hlinkClick r:id="rId10"/>
              </a:rPr>
              <a:t>https://github.com/ZhenyuTan/Noise2Noise-Cryo-EM-image-denoising</a:t>
            </a:r>
            <a:endParaRPr lang="en-US" altLang="zh-TW" sz="1600" dirty="0" smtClean="0"/>
          </a:p>
          <a:p>
            <a:pPr marL="0" indent="0">
              <a:buNone/>
            </a:pPr>
            <a:r>
              <a:rPr lang="en-US" altLang="zh-TW" sz="1600" dirty="0" smtClean="0"/>
              <a:t>[10] </a:t>
            </a:r>
            <a:r>
              <a:rPr lang="en-US" altLang="zh-TW" sz="1600" dirty="0" err="1"/>
              <a:t>Penczek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Pawel</a:t>
            </a:r>
            <a:r>
              <a:rPr lang="en-US" altLang="zh-TW" sz="1600" dirty="0"/>
              <a:t>, Michael </a:t>
            </a:r>
            <a:r>
              <a:rPr lang="en-US" altLang="zh-TW" sz="1600" dirty="0" err="1"/>
              <a:t>Radermacher</a:t>
            </a:r>
            <a:r>
              <a:rPr lang="en-US" altLang="zh-TW" sz="1600" dirty="0"/>
              <a:t>, and Joachim Frank. "</a:t>
            </a:r>
            <a:r>
              <a:rPr lang="en-US" altLang="zh-TW" sz="1600" dirty="0">
                <a:hlinkClick r:id="rId11"/>
              </a:rPr>
              <a:t>Three-dimensional reconstruction of single particles embedded in ice.</a:t>
            </a:r>
            <a:r>
              <a:rPr lang="en-US" altLang="zh-TW" sz="1600" dirty="0"/>
              <a:t>" </a:t>
            </a:r>
            <a:r>
              <a:rPr lang="en-US" altLang="zh-TW" sz="1600" i="1" dirty="0" err="1"/>
              <a:t>Ultramicroscopy</a:t>
            </a:r>
            <a:r>
              <a:rPr lang="en-US" altLang="zh-TW" sz="1600" dirty="0"/>
              <a:t> 40.1 (1992): 33-53.</a:t>
            </a:r>
            <a:endParaRPr lang="zh-TW" altLang="en-US" sz="1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495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Movie Stacks [2]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01341" y="1100759"/>
            <a:ext cx="5702424" cy="4937760"/>
          </a:xfrm>
        </p:spPr>
        <p:txBody>
          <a:bodyPr/>
          <a:lstStyle/>
          <a:p>
            <a:r>
              <a:rPr lang="en-US" altLang="zh-TW" dirty="0" smtClean="0"/>
              <a:t>The  ability to collect movies allows us to quantify specimen movement and analyze the radiation damage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04" y="2737981"/>
            <a:ext cx="5270376" cy="398349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42" y="3264751"/>
            <a:ext cx="4285969" cy="328498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376" y="1143000"/>
            <a:ext cx="2350011" cy="219172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362" y="2179713"/>
            <a:ext cx="2390775" cy="5048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171025" y="6426324"/>
            <a:ext cx="4684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+mn-lt"/>
              </a:rPr>
              <a:t>Frame 1   2    3    4   5    6    7   8    9   10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584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Dose Weighting – Empirical on crystal data [2]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9086800" cy="4937760"/>
          </a:xfrm>
        </p:spPr>
        <p:txBody>
          <a:bodyPr/>
          <a:lstStyle/>
          <a:p>
            <a:r>
              <a:rPr lang="en-US" altLang="zh-TW" dirty="0" smtClean="0"/>
              <a:t>Fall-off of intensity versus exposure</a:t>
            </a:r>
          </a:p>
          <a:p>
            <a:pPr lvl="1"/>
            <a:r>
              <a:rPr lang="en-US" altLang="zh-TW" dirty="0" smtClean="0"/>
              <a:t>Direct measure diffraction spot</a:t>
            </a:r>
          </a:p>
          <a:p>
            <a:pPr lvl="1"/>
            <a:r>
              <a:rPr lang="en-US" altLang="zh-TW" dirty="0" smtClean="0"/>
              <a:t>Single exponential decay</a:t>
            </a:r>
          </a:p>
          <a:p>
            <a:pPr lvl="1"/>
            <a:r>
              <a:rPr lang="en-US" altLang="zh-TW" dirty="0" smtClean="0"/>
              <a:t>Holds for image series</a:t>
            </a:r>
          </a:p>
          <a:p>
            <a:pPr marL="274638" lvl="1" indent="0">
              <a:buNone/>
            </a:pPr>
            <a:endParaRPr lang="en-US" altLang="zh-TW" dirty="0"/>
          </a:p>
          <a:p>
            <a:pPr marL="274638" lvl="1" indent="0">
              <a:buNone/>
            </a:pPr>
            <a:endParaRPr lang="en-US" altLang="zh-TW" dirty="0" smtClean="0"/>
          </a:p>
          <a:p>
            <a:pPr marL="274638" lvl="1" indent="0">
              <a:buNone/>
            </a:pPr>
            <a:endParaRPr lang="en-US" altLang="zh-TW" dirty="0"/>
          </a:p>
          <a:p>
            <a:pPr marL="274638" lvl="1" indent="0">
              <a:buNone/>
            </a:pPr>
            <a:endParaRPr lang="en-US" altLang="zh-TW" dirty="0" smtClean="0"/>
          </a:p>
          <a:p>
            <a:pPr marL="274638" lvl="1" indent="0">
              <a:buNone/>
            </a:pPr>
            <a:endParaRPr lang="en-US" altLang="zh-TW" dirty="0"/>
          </a:p>
          <a:p>
            <a:pPr marL="274638" lvl="1" indent="0">
              <a:buNone/>
            </a:pPr>
            <a:endParaRPr lang="en-US" altLang="zh-TW" dirty="0" smtClean="0"/>
          </a:p>
          <a:p>
            <a:pPr marL="274638" lvl="1" indent="0">
              <a:buNone/>
            </a:pPr>
            <a:endParaRPr lang="en-US" altLang="zh-TW" dirty="0"/>
          </a:p>
          <a:p>
            <a:pPr marL="274638" lvl="1" indent="0">
              <a:buNone/>
            </a:pPr>
            <a:endParaRPr lang="en-US" altLang="zh-TW" dirty="0" smtClean="0"/>
          </a:p>
          <a:p>
            <a:endParaRPr lang="en-US" altLang="zh-TW" dirty="0" smtClean="0"/>
          </a:p>
          <a:p>
            <a:pPr marL="274638" lvl="1" indent="0">
              <a:buNone/>
            </a:pPr>
            <a:endParaRPr lang="zh-TW" altLang="en-US" dirty="0"/>
          </a:p>
          <a:p>
            <a:pPr marL="274638" lvl="1" indent="0">
              <a:buNone/>
            </a:pPr>
            <a:endParaRPr lang="en-US" altLang="zh-TW" b="0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4</a:t>
            </a:fld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7608168" y="1414923"/>
            <a:ext cx="4248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240016" y="1555268"/>
                <a:ext cx="3744416" cy="5339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𝑆𝑁𝑅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,0)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1555268"/>
                <a:ext cx="3744416" cy="5339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663" y="2838440"/>
            <a:ext cx="4285969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4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Dose Weighting – Empirical </a:t>
            </a:r>
            <a:r>
              <a:rPr lang="en-US" altLang="zh-TW" dirty="0" smtClean="0"/>
              <a:t>on single particle data[3]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Rotavirus VP6 (Large size and high symmetry)</a:t>
                </a:r>
              </a:p>
              <a:p>
                <a:pPr lvl="1"/>
                <a:r>
                  <a:rPr lang="en-US" altLang="zh-TW" dirty="0" smtClean="0"/>
                  <a:t>Total exposure of 100 electrons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 smtClean="0"/>
                  <a:t>,  split over 130 frames</a:t>
                </a:r>
              </a:p>
              <a:p>
                <a:pPr lvl="1"/>
                <a:r>
                  <a:rPr lang="en-US" altLang="zh-TW" dirty="0" smtClean="0"/>
                  <a:t>From 28-130 frame, the movement was almost constant by </a:t>
                </a:r>
                <a:r>
                  <a:rPr lang="en-US" altLang="zh-TW" dirty="0" err="1" smtClean="0"/>
                  <a:t>Unblur</a:t>
                </a:r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Use every 3 frame to do reconstruction</a:t>
                </a:r>
              </a:p>
              <a:p>
                <a:pPr lvl="1"/>
                <a:r>
                  <a:rPr lang="en-US" altLang="zh-TW" dirty="0"/>
                  <a:t>Use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𝐹𝑆𝐶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𝐹𝑆𝐶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TW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for estimating SNR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500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751" y="3462461"/>
            <a:ext cx="5111187" cy="3076456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>
            <a:off x="7533887" y="3462461"/>
            <a:ext cx="0" cy="2525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0342199" y="3462461"/>
            <a:ext cx="0" cy="2525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042418" y="3167007"/>
            <a:ext cx="2092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+mn-lt"/>
              </a:rPr>
              <a:t>f</a:t>
            </a:r>
            <a:r>
              <a:rPr lang="en-US" altLang="zh-TW" dirty="0" smtClean="0">
                <a:latin typeface="+mn-lt"/>
              </a:rPr>
              <a:t>rame 28</a:t>
            </a:r>
            <a:endParaRPr lang="zh-TW" altLang="en-US" dirty="0">
              <a:latin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35867" y="3108662"/>
            <a:ext cx="2092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+mn-lt"/>
              </a:rPr>
              <a:t>f</a:t>
            </a:r>
            <a:r>
              <a:rPr lang="en-US" altLang="zh-TW" dirty="0" smtClean="0">
                <a:latin typeface="+mn-lt"/>
              </a:rPr>
              <a:t>rame 130</a:t>
            </a:r>
            <a:endParaRPr lang="zh-TW" altLang="en-US" dirty="0">
              <a:latin typeface="+mn-lt"/>
            </a:endParaRPr>
          </a:p>
        </p:txBody>
      </p:sp>
      <p:sp>
        <p:nvSpPr>
          <p:cNvPr id="13" name="向右箭號 12"/>
          <p:cNvSpPr/>
          <p:nvPr/>
        </p:nvSpPr>
        <p:spPr>
          <a:xfrm>
            <a:off x="4943872" y="4725144"/>
            <a:ext cx="93280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149281" y="6417894"/>
                <a:ext cx="5004832" cy="395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latin typeface="+mn-lt"/>
                  </a:rPr>
                  <a:t>Use above plot to give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zh-TW" dirty="0">
                    <a:latin typeface="+mn-lt"/>
                  </a:rPr>
                  <a:t> to each frame</a:t>
                </a: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281" y="6417894"/>
                <a:ext cx="5004832" cy="395558"/>
              </a:xfrm>
              <a:prstGeom prst="rect">
                <a:avLst/>
              </a:prstGeom>
              <a:blipFill>
                <a:blip r:embed="rId5"/>
                <a:stretch>
                  <a:fillRect l="-1096" t="-9231" r="-122" b="-169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190" y="3720454"/>
            <a:ext cx="4285002" cy="250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4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Deal with radiation damage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err="1" smtClean="0"/>
              <a:t>Unblur</a:t>
            </a:r>
            <a:r>
              <a:rPr lang="en-US" altLang="zh-TW" dirty="0" smtClean="0"/>
              <a:t>, MotionCor2 use dose weighting at the beginning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Particle polishing use the final 3D structure information to obtain weight and do a second pass of processing flow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772816"/>
            <a:ext cx="5845073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Guinier</a:t>
            </a:r>
            <a:r>
              <a:rPr lang="en-US" altLang="zh-TW" dirty="0" smtClean="0"/>
              <a:t> Plot [1]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4838328" cy="4937760"/>
              </a:xfrm>
            </p:spPr>
            <p:txBody>
              <a:bodyPr/>
              <a:lstStyle/>
              <a:p>
                <a:r>
                  <a:rPr lang="en-US" altLang="zh-TW" dirty="0" smtClean="0"/>
                  <a:t>Contrast loss</a:t>
                </a:r>
              </a:p>
              <a:p>
                <a:pPr lvl="1"/>
                <a:r>
                  <a:rPr lang="en-US" altLang="zh-TW" dirty="0" smtClean="0">
                    <a:solidFill>
                      <a:srgbClr val="FF0000"/>
                    </a:solidFill>
                  </a:rPr>
                  <a:t>Radiation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damage</a:t>
                </a:r>
                <a:r>
                  <a:rPr lang="en-US" altLang="zh-TW" dirty="0"/>
                  <a:t>, </a:t>
                </a:r>
                <a:r>
                  <a:rPr lang="en-US" altLang="zh-TW" dirty="0" smtClean="0"/>
                  <a:t>specimen movement, particle flexibility, heterogeneity</a:t>
                </a:r>
              </a:p>
              <a:p>
                <a:pPr lvl="1"/>
                <a:r>
                  <a:rPr lang="en-US" altLang="zh-TW" dirty="0" smtClean="0"/>
                  <a:t>Model as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𝑖𝑚𝑎𝑔𝑒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/4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Sharpening</a:t>
                </a:r>
              </a:p>
              <a:p>
                <a:pPr lvl="1"/>
                <a:r>
                  <a:rPr lang="en-US" altLang="zh-TW" dirty="0" smtClean="0"/>
                  <a:t>Multiplied by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US" altLang="zh-TW" dirty="0" smtClean="0"/>
                  <a:t>)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𝐹𝑆𝐶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𝐹𝑆𝐶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𝑜𝑣𝑒𝑟𝑎𝑙𝑙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/4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TW" dirty="0" smtClean="0"/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4838328" cy="4937760"/>
              </a:xfrm>
              <a:blipFill>
                <a:blip r:embed="rId3"/>
                <a:stretch>
                  <a:fillRect l="-1134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7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487" y="260648"/>
            <a:ext cx="6053184" cy="3691754"/>
          </a:xfrm>
          <a:prstGeom prst="rect">
            <a:avLst/>
          </a:prstGeom>
        </p:spPr>
      </p:pic>
      <p:pic>
        <p:nvPicPr>
          <p:cNvPr id="1026" name="Picture 2" descr="http://140.109.74.100:38000/gridfs/streamfiles/5c8122d8c8980583277946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4060650"/>
            <a:ext cx="3782194" cy="260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4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Particle polishing – B factor weighting from data [</a:t>
            </a:r>
            <a:r>
              <a:rPr lang="en-US" altLang="zh-TW" dirty="0"/>
              <a:t>4</a:t>
            </a:r>
            <a:r>
              <a:rPr lang="en-US" altLang="zh-TW" dirty="0" smtClean="0"/>
              <a:t>]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595808" y="1219200"/>
                <a:ext cx="10972800" cy="4937760"/>
              </a:xfrm>
            </p:spPr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Plot the </a:t>
                </a:r>
                <a:r>
                  <a:rPr lang="en-US" altLang="zh-TW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Guinier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plot using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𝐹𝑆𝐶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𝐹𝑆𝐶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𝐹𝑆𝐶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𝑙𝑙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𝐹𝑆𝐶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𝑙𝑙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𝐹𝑆𝐶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𝐹𝑆𝐶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𝑙𝑙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zh-TW" altLang="en-US" sz="2000" dirty="0"/>
              </a:p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individual frame to do reconstruction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𝐹𝑆𝐶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 line from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20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𝐹𝑆𝐶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𝑙𝑙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=0.143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obtain slope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intercept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595808" y="1219200"/>
                <a:ext cx="10972800" cy="4937760"/>
              </a:xfrm>
              <a:blipFill>
                <a:blip r:embed="rId3"/>
                <a:stretch>
                  <a:fillRect l="-500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489" y="3688080"/>
            <a:ext cx="2815763" cy="2697000"/>
          </a:xfrm>
          <a:prstGeom prst="rect">
            <a:avLst/>
          </a:prstGeom>
        </p:spPr>
      </p:pic>
      <p:pic>
        <p:nvPicPr>
          <p:cNvPr id="1026" name="Picture 2" descr="http://140.109.74.100:38000/gridfs/streamfiles/5c7f572cc8980574668f40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351" y="5774783"/>
            <a:ext cx="1371657" cy="94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140.109.74.100:38000/gridfs/streamfiles/5c7f572cc8980574668f40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081" y="5212040"/>
            <a:ext cx="1371657" cy="94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140.109.74.100:38000/gridfs/streamfiles/5c7f572cc8980574668f40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481" y="5364440"/>
            <a:ext cx="1371657" cy="94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140.109.74.100:38000/gridfs/streamfiles/5c7f572cc8980574668f40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408" y="4735856"/>
            <a:ext cx="1371657" cy="94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140.109.74.100:38000/gridfs/streamfiles/5c7f572cc8980574668f40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808" y="4888256"/>
            <a:ext cx="1371657" cy="94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140.109.74.100:38000/gridfs/streamfiles/5c7f572cc8980574668f40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027" y="4273611"/>
            <a:ext cx="1371657" cy="94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140.109.74.100:38000/gridfs/streamfiles/5c7f572cc8980574668f40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457" y="3817549"/>
            <a:ext cx="1371657" cy="94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向右箭號 20"/>
          <p:cNvSpPr/>
          <p:nvPr/>
        </p:nvSpPr>
        <p:spPr>
          <a:xfrm>
            <a:off x="3802401" y="4848276"/>
            <a:ext cx="93280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>
            <a:off x="7694374" y="4924476"/>
            <a:ext cx="932801" cy="283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9291865" y="4816734"/>
                <a:ext cx="1115049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>
                    <a:latin typeface="+mn-lt"/>
                  </a:rPr>
                  <a:t>and</a:t>
                </a: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1865" y="4816734"/>
                <a:ext cx="1115049" cy="391582"/>
              </a:xfrm>
              <a:prstGeom prst="rect">
                <a:avLst/>
              </a:prstGeom>
              <a:blipFill>
                <a:blip r:embed="rId6"/>
                <a:stretch>
                  <a:fillRect t="-7813" b="-18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170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Particle polishing – B factor weighting from data [4]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′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9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68" y="2780928"/>
            <a:ext cx="3744416" cy="256051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968" y="2780928"/>
            <a:ext cx="4201019" cy="29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1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原創">
  <a:themeElements>
    <a:clrScheme name="原創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原創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432725</TotalTime>
  <Words>637</Words>
  <Application>Microsoft Office PowerPoint</Application>
  <PresentationFormat>寬螢幕</PresentationFormat>
  <Paragraphs>197</Paragraphs>
  <Slides>25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40" baseType="lpstr">
      <vt:lpstr>Arial Unicode MS</vt:lpstr>
      <vt:lpstr>STXingkai</vt:lpstr>
      <vt:lpstr>超世紀波卡體一空陰</vt:lpstr>
      <vt:lpstr>新細明體</vt:lpstr>
      <vt:lpstr>標楷體</vt:lpstr>
      <vt:lpstr>Arial</vt:lpstr>
      <vt:lpstr>Berlin Sans FB Demi</vt:lpstr>
      <vt:lpstr>Bookman Old Style</vt:lpstr>
      <vt:lpstr>Brush Script MT</vt:lpstr>
      <vt:lpstr>Calibri</vt:lpstr>
      <vt:lpstr>Cambria Math</vt:lpstr>
      <vt:lpstr>Times New Roman</vt:lpstr>
      <vt:lpstr>Wingdings</vt:lpstr>
      <vt:lpstr>Wingdings 3</vt:lpstr>
      <vt:lpstr>原創</vt:lpstr>
      <vt:lpstr>Contrast loss and radiation damage of cryoEM images</vt:lpstr>
      <vt:lpstr>Introduction</vt:lpstr>
      <vt:lpstr>Movie Stacks [2]</vt:lpstr>
      <vt:lpstr>Dose Weighting – Empirical on crystal data [2]</vt:lpstr>
      <vt:lpstr>Dose Weighting – Empirical on single particle data[3]</vt:lpstr>
      <vt:lpstr>Deal with radiation damage</vt:lpstr>
      <vt:lpstr>Guinier Plot [1]</vt:lpstr>
      <vt:lpstr>Particle polishing – B factor weighting from data [4]</vt:lpstr>
      <vt:lpstr>Particle polishing – B factor weighting from data [4]</vt:lpstr>
      <vt:lpstr>Bayesian Polishing – B factor weighting from data [5]</vt:lpstr>
      <vt:lpstr>Could per-frame analysis used to estimating B-factor</vt:lpstr>
      <vt:lpstr>Recent Experiments</vt:lpstr>
      <vt:lpstr>CWF_Denosing [6]</vt:lpstr>
      <vt:lpstr>Manifold_Denosising [7]</vt:lpstr>
      <vt:lpstr>Manifold_Denosising [7]</vt:lpstr>
      <vt:lpstr>Test Outlier for 2SDR Reconstruction</vt:lpstr>
      <vt:lpstr>Test Outlier for 2SDR Reconstruction</vt:lpstr>
      <vt:lpstr>Movie processing</vt:lpstr>
      <vt:lpstr>Movie processing</vt:lpstr>
      <vt:lpstr>Movie processing</vt:lpstr>
      <vt:lpstr>Movie processing</vt:lpstr>
      <vt:lpstr>Movie processing</vt:lpstr>
      <vt:lpstr>Test clustering using denoised images</vt:lpstr>
      <vt:lpstr>Test Moment of Inertia vs Reference free aignment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arryz</dc:creator>
  <cp:lastModifiedBy>Phonchi</cp:lastModifiedBy>
  <cp:revision>6258</cp:revision>
  <cp:lastPrinted>2018-11-29T11:19:13Z</cp:lastPrinted>
  <dcterms:created xsi:type="dcterms:W3CDTF">2008-09-09T01:56:11Z</dcterms:created>
  <dcterms:modified xsi:type="dcterms:W3CDTF">2019-03-21T11:36:11Z</dcterms:modified>
</cp:coreProperties>
</file>